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5" r:id="rId3"/>
    <p:sldId id="263" r:id="rId4"/>
    <p:sldId id="259" r:id="rId5"/>
    <p:sldId id="260" r:id="rId6"/>
    <p:sldId id="385" r:id="rId7"/>
    <p:sldId id="396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390" r:id="rId18"/>
    <p:sldId id="264" r:id="rId19"/>
    <p:sldId id="275" r:id="rId20"/>
    <p:sldId id="265" r:id="rId21"/>
    <p:sldId id="383" r:id="rId22"/>
    <p:sldId id="384" r:id="rId23"/>
    <p:sldId id="391" r:id="rId24"/>
    <p:sldId id="392" r:id="rId25"/>
    <p:sldId id="387" r:id="rId26"/>
    <p:sldId id="388" r:id="rId27"/>
    <p:sldId id="389" r:id="rId28"/>
    <p:sldId id="258" r:id="rId29"/>
    <p:sldId id="257" r:id="rId30"/>
    <p:sldId id="394" r:id="rId31"/>
    <p:sldId id="33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35F"/>
    <a:srgbClr val="7A5540"/>
    <a:srgbClr val="DE5C8E"/>
    <a:srgbClr val="00A650"/>
    <a:srgbClr val="000000"/>
    <a:srgbClr val="FFFF00"/>
    <a:srgbClr val="05232D"/>
    <a:srgbClr val="7EEDFD"/>
    <a:srgbClr val="C1F5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3303-5487-4958-64AE-4340D4678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B3254-ABF1-DA54-C5CF-6B26338FD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76014-1878-8E2E-EB4D-84EB01E6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1BD1-DA77-E781-BBF4-15138E20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6319F-6981-37FD-B4C8-F16C7812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7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F1D2-C539-FD48-095A-66C4779B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63B56-9EC0-8896-869E-A8C48474C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B2A81-16CD-D624-5493-54FC6D21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20423-81DC-E6B2-EAF7-A7DBBBE8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140C5-2E5D-5769-A7BA-B7F1451F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263E37-1667-F04B-AA60-F10230B9B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ED38F-CAAC-84D1-BF07-704ADD7BD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1BBB6-0662-16F2-A734-FC31A868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2C65D-3699-8C96-3110-D1100A0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8AD2E-3D61-F8A9-AEDA-B67DDAEF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1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B23E-FE9D-E3B0-8A03-5892D007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C32A6-7457-273F-476D-5898F5AF6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BDE4-A710-6AE2-2CE7-990CC096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DBE9C-94D6-AD0E-30E4-744F4CF0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C6399-2309-D764-8CAB-ACC63B79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4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FA024-F7DE-14AC-A1EC-AFD4B082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BD29A-0539-42C6-3E68-D4B45CBC4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A2485-15D2-6F90-9F44-E78BBC49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1405E-B0DE-7450-31C5-1BED77A7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E4738-AC73-F5DC-2868-4668959D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A3EE-3C2E-0CFD-C0AA-25324F66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655DB-1628-518E-F045-E977BC9ED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81B2E-FF23-43CC-2223-8307BCA24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CFC92-A69C-1145-49EB-D29F87EA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CEF70-F6DB-AA89-38BF-98A6D63D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7F35B-CBF8-6935-EBB5-F7226A62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A6AF-B20C-378D-EF99-D0013E37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022A0-4490-316F-633F-FBD21233F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B47C1-56E2-B587-A71B-776299399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05AA6-1E06-27BB-8880-6AF840545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92B5F-72B9-8D11-0C18-3D7E3FFD2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67E6F-F342-E4A1-EF52-E8937BA2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CAEBE-36BF-4C1D-1FCA-11FECCD2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99C84-6AC1-4E7C-0AAC-E9272864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FE34-40A4-5717-B1B0-744B2E7D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6F64E-A221-58B4-7FD7-50330ACD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36DC6-1219-415F-85F8-E52574E9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91BB3-A061-2715-9BCB-35A48636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9A41C-7746-AC37-EDCC-C2384E49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68186-A46C-2A15-EC9D-A2A13E9E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80A0-DBF9-A3F1-218C-25516128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0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ECF0-AB8C-3BF9-0D73-EDB453F4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E2AA-BB52-62D7-A6C8-FDBD6E88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63E9A-6E52-1D97-7C8A-358622021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619EF-1BE6-0215-88DD-C8F5853F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B35AE-8E04-F47B-3CB3-5C9A2AC8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32A42-BA8D-ECE3-D231-7A278C8C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FBC6-EFE9-19D0-83D0-E8DB7F68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21D27-E783-91B9-B7C0-630516FD8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9C26-2255-DF30-D68D-F59A860C5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F2BDF-8A0C-5C01-C667-EAD4BEE4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46DB8-4F8D-ED4D-F782-F22ED0A4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DE413-ED5C-9B27-1F62-C2704F10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8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2474C-DEDA-0E78-A36C-E43B2044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DBCB1-565D-B75A-DF05-9A010D7D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6C741-BD87-BB95-886A-F95B22D8E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8D1C3-21E8-40A5-942A-4BEB686CB3C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4F86B-4509-28E3-D27F-D684CFFD5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9A224-48B5-A638-B282-49A4174BF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44B40-2983-42B3-AB68-BCEB17F8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in-inspired computing revolutionised with 'in-memory' applications">
            <a:extLst>
              <a:ext uri="{FF2B5EF4-FFF2-40B4-BE49-F238E27FC236}">
                <a16:creationId xmlns:a16="http://schemas.microsoft.com/office/drawing/2014/main" id="{ED30209B-9E8A-998E-FBD1-FE8F1211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67" y="0"/>
            <a:ext cx="12338178" cy="6858000"/>
          </a:xfrm>
          <a:prstGeom prst="rect">
            <a:avLst/>
          </a:prstGeom>
          <a:solidFill>
            <a:srgbClr val="C1F5FF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BAF504-BE81-6D9E-3C68-9539A2CB31E2}"/>
              </a:ext>
            </a:extLst>
          </p:cNvPr>
          <p:cNvSpPr/>
          <p:nvPr/>
        </p:nvSpPr>
        <p:spPr>
          <a:xfrm>
            <a:off x="-111966" y="0"/>
            <a:ext cx="12338178" cy="6858000"/>
          </a:xfrm>
          <a:prstGeom prst="rect">
            <a:avLst/>
          </a:prstGeom>
          <a:solidFill>
            <a:srgbClr val="05232D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DE9EAFE-1200-864B-CEBF-ECB985A672E0}"/>
              </a:ext>
            </a:extLst>
          </p:cNvPr>
          <p:cNvSpPr txBox="1">
            <a:spLocks/>
          </p:cNvSpPr>
          <p:nvPr/>
        </p:nvSpPr>
        <p:spPr>
          <a:xfrm>
            <a:off x="855308" y="5619360"/>
            <a:ext cx="10668000" cy="616279"/>
          </a:xfrm>
          <a:prstGeom prst="rect">
            <a:avLst/>
          </a:prstGeom>
          <a:solidFill>
            <a:srgbClr val="05232D">
              <a:alpha val="69804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4th International Workshop on Cognition: Interdisciplinary Foundations, Models and Applications</a:t>
            </a:r>
          </a:p>
          <a:p>
            <a:r>
              <a:rPr lang="en-US" sz="2000" dirty="0"/>
              <a:t>27 September 2022, Berlin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35804-CE1C-683E-C6D6-FF4B62F78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39" y="930500"/>
            <a:ext cx="11868539" cy="1390262"/>
          </a:xfrm>
          <a:solidFill>
            <a:srgbClr val="05232D">
              <a:alpha val="69804"/>
            </a:srgb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Executive Function and Intelligent Goal-directed Behavior: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Perspectives from Psychology, Neurology, and Computer Science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5B8A1-EB49-6175-474E-418CDD9E1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308" y="3661921"/>
            <a:ext cx="9144000" cy="616279"/>
          </a:xfrm>
          <a:solidFill>
            <a:srgbClr val="05232D">
              <a:alpha val="69804"/>
            </a:srgbClr>
          </a:solidFill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Graham Pluck, Antonio Cerone, and David Villagomez-Pacheco</a:t>
            </a:r>
          </a:p>
        </p:txBody>
      </p:sp>
    </p:spTree>
    <p:extLst>
      <p:ext uri="{BB962C8B-B14F-4D97-AF65-F5344CB8AC3E}">
        <p14:creationId xmlns:p14="http://schemas.microsoft.com/office/powerpoint/2010/main" val="266504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BD657-EAC5-6BCA-1393-476ACBE9703D}"/>
              </a:ext>
            </a:extLst>
          </p:cNvPr>
          <p:cNvSpPr txBox="1"/>
          <p:nvPr/>
        </p:nvSpPr>
        <p:spPr>
          <a:xfrm>
            <a:off x="156714" y="1147312"/>
            <a:ext cx="8202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Saying words that begin with a letter (phonemic fluency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Sorting card cards into categories and adapting when the sort rule changes (Wisconsin Card Sort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Estimating the number of camels in the Netherlands (Cognitive Estimation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Alternating between two task requirements (Trail Making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Completing sentences with a final word that makes no sense (Hayling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Repeating a string of numbers in reverse order (Digit Span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Planning moves to achieve an end goal state (Towers of Hanoi)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Naming the color of ink that color-name words are written in, e.g., </a:t>
            </a:r>
            <a:r>
              <a:rPr lang="en-US" sz="2400" b="1" dirty="0">
                <a:solidFill>
                  <a:srgbClr val="0070C0"/>
                </a:solidFill>
              </a:rPr>
              <a:t>RED</a:t>
            </a:r>
            <a:r>
              <a:rPr lang="en-US" sz="2400" dirty="0"/>
              <a:t> (Stroop Task) </a:t>
            </a:r>
          </a:p>
        </p:txBody>
      </p:sp>
      <p:pic>
        <p:nvPicPr>
          <p:cNvPr id="10242" name="Picture 2" descr="Thinking Face Emoji by directorytraversal on DeviantArt">
            <a:extLst>
              <a:ext uri="{FF2B5EF4-FFF2-40B4-BE49-F238E27FC236}">
                <a16:creationId xmlns:a16="http://schemas.microsoft.com/office/drawing/2014/main" id="{F6A91732-EF2E-961C-D442-221A50E2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977" y="1837427"/>
            <a:ext cx="2043023" cy="20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3AEE4D9-9284-D4AE-1D64-09DFE7D31535}"/>
              </a:ext>
            </a:extLst>
          </p:cNvPr>
          <p:cNvSpPr/>
          <p:nvPr/>
        </p:nvSpPr>
        <p:spPr>
          <a:xfrm>
            <a:off x="8557404" y="785005"/>
            <a:ext cx="2148467" cy="1874558"/>
          </a:xfrm>
          <a:prstGeom prst="cloudCallout">
            <a:avLst>
              <a:gd name="adj1" fmla="val 54167"/>
              <a:gd name="adj2" fmla="val 2934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500+ Best Camel PNG Full HD Transparent Images">
            <a:extLst>
              <a:ext uri="{FF2B5EF4-FFF2-40B4-BE49-F238E27FC236}">
                <a16:creationId xmlns:a16="http://schemas.microsoft.com/office/drawing/2014/main" id="{0CAE5565-0AB4-9F18-63BE-40697433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43" y="1160510"/>
            <a:ext cx="1205233" cy="116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Zoo - Free animals icons">
            <a:extLst>
              <a:ext uri="{FF2B5EF4-FFF2-40B4-BE49-F238E27FC236}">
                <a16:creationId xmlns:a16="http://schemas.microsoft.com/office/drawing/2014/main" id="{D2FADF2B-688A-4319-461F-57639F52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465" y="906475"/>
            <a:ext cx="1410850" cy="14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191F4-6112-BFA0-52AC-1C17C59FB8F1}"/>
              </a:ext>
            </a:extLst>
          </p:cNvPr>
          <p:cNvSpPr txBox="1"/>
          <p:nvPr/>
        </p:nvSpPr>
        <p:spPr>
          <a:xfrm>
            <a:off x="224286" y="78377"/>
            <a:ext cx="1169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commonly used methods of measuring of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210583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BD657-EAC5-6BCA-1393-476ACBE9703D}"/>
              </a:ext>
            </a:extLst>
          </p:cNvPr>
          <p:cNvSpPr txBox="1"/>
          <p:nvPr/>
        </p:nvSpPr>
        <p:spPr>
          <a:xfrm>
            <a:off x="156714" y="1147312"/>
            <a:ext cx="8202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Saying words that begin with a letter (phonemic fluency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Sorting card cards into categories and adapting when the sort rule changes (Wisconsin Card Sort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Estimating the number of camels in the Netherlands (Cognitive Estimation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Alternating between two task requirements (Trail Making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Completing sentences with a final word that makes no sense (Hayling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Repeating a string of numbers in reverse order (Digit Span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Planning moves to achieve an end goal state (Towers of Hanoi)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Naming the color of ink that color-name words are written in, e.g., </a:t>
            </a:r>
            <a:r>
              <a:rPr lang="en-US" sz="2400" b="1" dirty="0">
                <a:solidFill>
                  <a:srgbClr val="0070C0"/>
                </a:solidFill>
              </a:rPr>
              <a:t>RED</a:t>
            </a:r>
            <a:r>
              <a:rPr lang="en-US" sz="2400" dirty="0"/>
              <a:t> (Stroop Task)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1BB969-41B4-49AB-4332-7DB29EEB6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810" y="2224473"/>
            <a:ext cx="2347444" cy="2709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985E0-C7A8-9A1D-7520-FF0E821595FB}"/>
              </a:ext>
            </a:extLst>
          </p:cNvPr>
          <p:cNvSpPr txBox="1"/>
          <p:nvPr/>
        </p:nvSpPr>
        <p:spPr>
          <a:xfrm>
            <a:off x="224286" y="78377"/>
            <a:ext cx="1169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commonly used methods of measuring of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279537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BD657-EAC5-6BCA-1393-476ACBE9703D}"/>
              </a:ext>
            </a:extLst>
          </p:cNvPr>
          <p:cNvSpPr txBox="1"/>
          <p:nvPr/>
        </p:nvSpPr>
        <p:spPr>
          <a:xfrm>
            <a:off x="156714" y="1147312"/>
            <a:ext cx="8202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Saying words that begin with a letter (phonemic fluency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Sorting card cards into categories and adapting when the sort rule changes (Wisconsin Card Sort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Estimating the number of camels in the Netherlands (Cognitive Estimation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Alternating between two task requirements (Trail Making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Completing sentences with a final word that makes no sense (Hayling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Repeating a string of numbers in reverse order (Digit Span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Planning moves to achieve an end goal state (Towers of Hanoi)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Naming the color of ink that color-name words are written in, e.g., </a:t>
            </a:r>
            <a:r>
              <a:rPr lang="en-US" sz="2400" b="1" dirty="0">
                <a:solidFill>
                  <a:srgbClr val="0070C0"/>
                </a:solidFill>
              </a:rPr>
              <a:t>RED</a:t>
            </a:r>
            <a:r>
              <a:rPr lang="en-US" sz="2400" dirty="0"/>
              <a:t> (Stroop Task)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278C9-E007-FA69-F562-D031AF32B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96" y="2476500"/>
            <a:ext cx="3707713" cy="2707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2FEED7-3F51-4FA8-517E-AAA4D79E3341}"/>
              </a:ext>
            </a:extLst>
          </p:cNvPr>
          <p:cNvSpPr txBox="1"/>
          <p:nvPr/>
        </p:nvSpPr>
        <p:spPr>
          <a:xfrm>
            <a:off x="224286" y="78377"/>
            <a:ext cx="1169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commonly used methods of measuring of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44986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2FD7736-394A-834A-F865-D03AFB39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846" y="4298111"/>
            <a:ext cx="1438496" cy="1412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49624-115E-67CB-C92C-8AD6E7EA0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151" y="4073823"/>
            <a:ext cx="1465316" cy="16368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DBD657-EAC5-6BCA-1393-476ACBE9703D}"/>
              </a:ext>
            </a:extLst>
          </p:cNvPr>
          <p:cNvSpPr txBox="1"/>
          <p:nvPr/>
        </p:nvSpPr>
        <p:spPr>
          <a:xfrm>
            <a:off x="156714" y="1147312"/>
            <a:ext cx="8202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Saying words that begin with a letter (phonemic fluency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Sorting card cards into categories and adapting when the sort rule changes (Wisconsin Card Sort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Estimating the number of camels in the Netherlands (Cognitive Estimation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Alternating between two task requirements (Trail Making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Completing sentences with a final word that makes no sense (Hayling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Repeating a string of numbers in reverse order (Digit Span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Planning moves to achieve an end goal state (Towers of Hanoi)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Naming the color of ink that color-name words are written in, e.g., </a:t>
            </a:r>
            <a:r>
              <a:rPr lang="en-US" sz="2400" b="1" dirty="0">
                <a:solidFill>
                  <a:srgbClr val="0070C0"/>
                </a:solidFill>
              </a:rPr>
              <a:t>RED</a:t>
            </a:r>
            <a:r>
              <a:rPr lang="en-US" sz="2400" dirty="0"/>
              <a:t> (Stroop Task)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62B00-79D3-285D-4326-5E81D955E11D}"/>
              </a:ext>
            </a:extLst>
          </p:cNvPr>
          <p:cNvSpPr txBox="1"/>
          <p:nvPr/>
        </p:nvSpPr>
        <p:spPr>
          <a:xfrm>
            <a:off x="224286" y="78377"/>
            <a:ext cx="1064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commonly used tests of executive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54914-17C3-284D-1CC0-C84B6E39FF0C}"/>
              </a:ext>
            </a:extLst>
          </p:cNvPr>
          <p:cNvSpPr txBox="1"/>
          <p:nvPr/>
        </p:nvSpPr>
        <p:spPr>
          <a:xfrm>
            <a:off x="9062876" y="481973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“3 – 5- 2”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C63D3D-90E6-F2D0-E05A-3ECD3AADB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540" y="4908150"/>
            <a:ext cx="292524" cy="2809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F7F0D8-2D75-4B73-C2A7-15422796FFF1}"/>
              </a:ext>
            </a:extLst>
          </p:cNvPr>
          <p:cNvSpPr txBox="1"/>
          <p:nvPr/>
        </p:nvSpPr>
        <p:spPr>
          <a:xfrm>
            <a:off x="11182188" y="482719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“2 – 5- 3”</a:t>
            </a:r>
          </a:p>
        </p:txBody>
      </p:sp>
    </p:spTree>
    <p:extLst>
      <p:ext uri="{BB962C8B-B14F-4D97-AF65-F5344CB8AC3E}">
        <p14:creationId xmlns:p14="http://schemas.microsoft.com/office/powerpoint/2010/main" val="224447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ower of Hanoi: Surprising Lessons From a Classic Puzzle | Psychology Today">
            <a:extLst>
              <a:ext uri="{FF2B5EF4-FFF2-40B4-BE49-F238E27FC236}">
                <a16:creationId xmlns:a16="http://schemas.microsoft.com/office/drawing/2014/main" id="{DF3BBED2-2196-9527-2BF8-FBD136388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65" y="4356341"/>
            <a:ext cx="4377725" cy="17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DBD657-EAC5-6BCA-1393-476ACBE9703D}"/>
              </a:ext>
            </a:extLst>
          </p:cNvPr>
          <p:cNvSpPr txBox="1"/>
          <p:nvPr/>
        </p:nvSpPr>
        <p:spPr>
          <a:xfrm>
            <a:off x="156714" y="1147312"/>
            <a:ext cx="8202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Saying words that begin with a letter (phonemic fluency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Sorting card cards into categories and adapting when the sort rule changes (Wisconsin Card Sort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Estimating the number of camels in the Netherlands (Cognitive Estimation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Alternating between two task requirements (Trail Making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Completing sentences with a final word that makes no sense (Hayling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Repeating a string of numbers in reverse order (Digit Span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Planning moves to achieve an end goal state (Towers of Hanoi)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Naming the color of ink that color-name words are written in, e.g., </a:t>
            </a:r>
            <a:r>
              <a:rPr lang="en-US" sz="2400" b="1" dirty="0">
                <a:solidFill>
                  <a:srgbClr val="0070C0"/>
                </a:solidFill>
              </a:rPr>
              <a:t>RED</a:t>
            </a:r>
            <a:r>
              <a:rPr lang="en-US" sz="2400" dirty="0"/>
              <a:t> (Stroop Task)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9077D-1984-1818-45CE-9740E54AB963}"/>
              </a:ext>
            </a:extLst>
          </p:cNvPr>
          <p:cNvSpPr txBox="1"/>
          <p:nvPr/>
        </p:nvSpPr>
        <p:spPr>
          <a:xfrm>
            <a:off x="224286" y="78377"/>
            <a:ext cx="1169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commonly used methods of measuring of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55919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BD657-EAC5-6BCA-1393-476ACBE9703D}"/>
              </a:ext>
            </a:extLst>
          </p:cNvPr>
          <p:cNvSpPr txBox="1"/>
          <p:nvPr/>
        </p:nvSpPr>
        <p:spPr>
          <a:xfrm>
            <a:off x="156714" y="1147312"/>
            <a:ext cx="8202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Saying words that begin with a letter (phonemic fluency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Sorting card cards into categories and adapting when the sort rule changes (Wisconsin Card Sort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Estimating the number of camels in the Netherlands (Cognitive Estimation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Alternating between two task requirements (Trail Making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Completing sentences with a final word that makes no sense (Hayling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Repeating a string of numbers in reverse order (Digit Span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Planning moves to achieve an end goal state (Towers of Hanoi)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Naming the color of ink that color-name words are written in, e.g., </a:t>
            </a:r>
            <a:r>
              <a:rPr lang="en-US" sz="2400" b="1" dirty="0">
                <a:solidFill>
                  <a:srgbClr val="0070C0"/>
                </a:solidFill>
              </a:rPr>
              <a:t>RED</a:t>
            </a:r>
            <a:r>
              <a:rPr lang="en-US" sz="2400" dirty="0">
                <a:solidFill>
                  <a:srgbClr val="7030A0"/>
                </a:solidFill>
              </a:rPr>
              <a:t> (Stroop Task) </a:t>
            </a:r>
          </a:p>
        </p:txBody>
      </p:sp>
      <p:pic>
        <p:nvPicPr>
          <p:cNvPr id="5122" name="Picture 2" descr="mercercognitivepsychology [licensed for non-commercial use only] / Stroop  Effect">
            <a:extLst>
              <a:ext uri="{FF2B5EF4-FFF2-40B4-BE49-F238E27FC236}">
                <a16:creationId xmlns:a16="http://schemas.microsoft.com/office/drawing/2014/main" id="{CB954924-4307-56B9-C389-97B0AE2F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16" y="5176095"/>
            <a:ext cx="3176048" cy="16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4719A5-F668-7DE0-8F55-2F835B91C0AE}"/>
              </a:ext>
            </a:extLst>
          </p:cNvPr>
          <p:cNvSpPr txBox="1"/>
          <p:nvPr/>
        </p:nvSpPr>
        <p:spPr>
          <a:xfrm>
            <a:off x="224286" y="78377"/>
            <a:ext cx="1169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commonly used methods of measuring of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374416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36474-9874-8A49-DAF5-742DBD525E16}"/>
              </a:ext>
            </a:extLst>
          </p:cNvPr>
          <p:cNvSpPr txBox="1"/>
          <p:nvPr/>
        </p:nvSpPr>
        <p:spPr>
          <a:xfrm>
            <a:off x="845389" y="508959"/>
            <a:ext cx="8108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“Diversity and Unity” of Executive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3B49D-803A-0E6B-2E8B-266556E16A26}"/>
              </a:ext>
            </a:extLst>
          </p:cNvPr>
          <p:cNvSpPr txBox="1"/>
          <p:nvPr/>
        </p:nvSpPr>
        <p:spPr>
          <a:xfrm>
            <a:off x="1069676" y="1759789"/>
            <a:ext cx="38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Response inhibition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AF8F2-925A-F406-B920-2D622CE576DF}"/>
              </a:ext>
            </a:extLst>
          </p:cNvPr>
          <p:cNvSpPr txBox="1"/>
          <p:nvPr/>
        </p:nvSpPr>
        <p:spPr>
          <a:xfrm>
            <a:off x="3454204" y="2677592"/>
            <a:ext cx="38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Task switching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840BA-3BD5-5323-AA28-6303C1CC8639}"/>
              </a:ext>
            </a:extLst>
          </p:cNvPr>
          <p:cNvSpPr txBox="1"/>
          <p:nvPr/>
        </p:nvSpPr>
        <p:spPr>
          <a:xfrm>
            <a:off x="5005138" y="3504262"/>
            <a:ext cx="588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Updating (of working memory)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4ACC2-A8C6-CA75-BA12-8520F5BEBF68}"/>
              </a:ext>
            </a:extLst>
          </p:cNvPr>
          <p:cNvSpPr txBox="1"/>
          <p:nvPr/>
        </p:nvSpPr>
        <p:spPr>
          <a:xfrm>
            <a:off x="422695" y="6349041"/>
            <a:ext cx="11852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Miyake, A., et al.: The unity and diversity of executive functions and their contributions to complex "Frontal Lobe" tasks: a latent variable analysis. </a:t>
            </a:r>
            <a:r>
              <a:rPr lang="en-US" sz="1200" dirty="0" err="1"/>
              <a:t>Cogn</a:t>
            </a:r>
            <a:r>
              <a:rPr lang="en-US" sz="1200" dirty="0"/>
              <a:t>. Psychol. 41, 49-100 (2000)</a:t>
            </a:r>
          </a:p>
        </p:txBody>
      </p:sp>
    </p:spTree>
    <p:extLst>
      <p:ext uri="{BB962C8B-B14F-4D97-AF65-F5344CB8AC3E}">
        <p14:creationId xmlns:p14="http://schemas.microsoft.com/office/powerpoint/2010/main" val="37753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E89F7D0-225C-3A6E-508E-1DF9EB4B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4" y="86738"/>
            <a:ext cx="8452308" cy="4618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revised model of working memory (Baddeley, 2000) Source: Henry,... |  Download Scientific Diagram">
            <a:extLst>
              <a:ext uri="{FF2B5EF4-FFF2-40B4-BE49-F238E27FC236}">
                <a16:creationId xmlns:a16="http://schemas.microsoft.com/office/drawing/2014/main" id="{DBACF93F-7342-3AF7-92B0-FAFAD5564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15" y="2289178"/>
            <a:ext cx="6591300" cy="4482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99D0E2-F93E-C599-6636-02A9F1453462}"/>
              </a:ext>
            </a:extLst>
          </p:cNvPr>
          <p:cNvSpPr txBox="1"/>
          <p:nvPr/>
        </p:nvSpPr>
        <p:spPr>
          <a:xfrm>
            <a:off x="195264" y="5066522"/>
            <a:ext cx="5225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The executive component most likely fractionates into different parts.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5CEDB-79EE-4156-20D8-1F68900759E9}"/>
              </a:ext>
            </a:extLst>
          </p:cNvPr>
          <p:cNvSpPr txBox="1"/>
          <p:nvPr/>
        </p:nvSpPr>
        <p:spPr>
          <a:xfrm>
            <a:off x="8647572" y="223266"/>
            <a:ext cx="3642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There is probably no single ‘executive module’.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223AF-C6D2-D905-8B1B-2DAFCB9781DD}"/>
              </a:ext>
            </a:extLst>
          </p:cNvPr>
          <p:cNvSpPr txBox="1"/>
          <p:nvPr/>
        </p:nvSpPr>
        <p:spPr>
          <a:xfrm rot="795181">
            <a:off x="-1" y="226541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C0C0C0"/>
                </a:highlight>
              </a:rPr>
              <a:t>So, what do we actually mean by executive function?</a:t>
            </a:r>
          </a:p>
        </p:txBody>
      </p:sp>
    </p:spTree>
    <p:extLst>
      <p:ext uri="{BB962C8B-B14F-4D97-AF65-F5344CB8AC3E}">
        <p14:creationId xmlns:p14="http://schemas.microsoft.com/office/powerpoint/2010/main" val="41126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9323CFFC-62A4-0699-6CA8-2D729DBE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895975" cy="69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2CFFCA-9343-7B09-F532-07F5C8E0FCAE}"/>
              </a:ext>
            </a:extLst>
          </p:cNvPr>
          <p:cNvSpPr txBox="1"/>
          <p:nvPr/>
        </p:nvSpPr>
        <p:spPr>
          <a:xfrm>
            <a:off x="-19050" y="314325"/>
            <a:ext cx="5553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(a) A rat is trained to press a lever to obtain a reward (e.g., cheese)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2B0AA-F976-BF69-1169-6D3835D45F6F}"/>
              </a:ext>
            </a:extLst>
          </p:cNvPr>
          <p:cNvSpPr txBox="1"/>
          <p:nvPr/>
        </p:nvSpPr>
        <p:spPr>
          <a:xfrm>
            <a:off x="-19050" y="1743075"/>
            <a:ext cx="5553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(b) The cheese is devalued (e.g., by letting the rat get sated)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6A852-A2C2-AB36-E7C4-980DC3D303C8}"/>
              </a:ext>
            </a:extLst>
          </p:cNvPr>
          <p:cNvSpPr txBox="1"/>
          <p:nvPr/>
        </p:nvSpPr>
        <p:spPr>
          <a:xfrm>
            <a:off x="-19051" y="2951946"/>
            <a:ext cx="6257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(c) The rat is now tested.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If it doesn’t press the level. Its previous lever-pressing behavior was goal-directed.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If it continues to press the lever, its behavior is habitual.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2200" dirty="0"/>
              <a:t>This distinction is equivalent to </a:t>
            </a:r>
            <a:r>
              <a:rPr lang="en-US" sz="2200" i="1" dirty="0"/>
              <a:t>model-based</a:t>
            </a:r>
            <a:r>
              <a:rPr lang="en-US" sz="2200" dirty="0"/>
              <a:t> and </a:t>
            </a:r>
            <a:r>
              <a:rPr lang="en-US" sz="2200" i="1" dirty="0"/>
              <a:t>model-free</a:t>
            </a:r>
            <a:r>
              <a:rPr lang="en-US" sz="2200" dirty="0"/>
              <a:t> in computational reinforcement learning.</a:t>
            </a:r>
          </a:p>
        </p:txBody>
      </p:sp>
    </p:spTree>
    <p:extLst>
      <p:ext uri="{BB962C8B-B14F-4D97-AF65-F5344CB8AC3E}">
        <p14:creationId xmlns:p14="http://schemas.microsoft.com/office/powerpoint/2010/main" val="191707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C2B83C-517B-96D7-8489-D5B24EC3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4" y="86738"/>
            <a:ext cx="8452308" cy="4618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B544AB-09A8-2393-77F9-CEA730DF78CE}"/>
              </a:ext>
            </a:extLst>
          </p:cNvPr>
          <p:cNvSpPr txBox="1"/>
          <p:nvPr/>
        </p:nvSpPr>
        <p:spPr>
          <a:xfrm>
            <a:off x="467352" y="4862408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Norman, D.A., Shallice, T.: Attention to action: willed and automatic control of behavior. Human Information Processing Technical Report no. 99 (1980).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ED8B0-FDCF-39EE-6648-480807A935FB}"/>
              </a:ext>
            </a:extLst>
          </p:cNvPr>
          <p:cNvSpPr txBox="1"/>
          <p:nvPr/>
        </p:nvSpPr>
        <p:spPr>
          <a:xfrm>
            <a:off x="5727940" y="224287"/>
            <a:ext cx="270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0B1115"/>
                </a:highlight>
              </a:rPr>
              <a:t>Goal-directed behaviors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59A57-28D1-F682-C36C-D9047C501AA7}"/>
              </a:ext>
            </a:extLst>
          </p:cNvPr>
          <p:cNvSpPr txBox="1"/>
          <p:nvPr/>
        </p:nvSpPr>
        <p:spPr>
          <a:xfrm>
            <a:off x="5801352" y="2835215"/>
            <a:ext cx="270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0B1115"/>
                </a:highlight>
              </a:rPr>
              <a:t>Habit-based behaviors</a:t>
            </a:r>
          </a:p>
        </p:txBody>
      </p:sp>
    </p:spTree>
    <p:extLst>
      <p:ext uri="{BB962C8B-B14F-4D97-AF65-F5344CB8AC3E}">
        <p14:creationId xmlns:p14="http://schemas.microsoft.com/office/powerpoint/2010/main" val="253855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- Environmental Research Institute">
            <a:extLst>
              <a:ext uri="{FF2B5EF4-FFF2-40B4-BE49-F238E27FC236}">
                <a16:creationId xmlns:a16="http://schemas.microsoft.com/office/drawing/2014/main" id="{E776215B-5A64-AACD-518A-7185F698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2" y="1656964"/>
            <a:ext cx="3602740" cy="14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zarbayev University - Photos | Facebook">
            <a:extLst>
              <a:ext uri="{FF2B5EF4-FFF2-40B4-BE49-F238E27FC236}">
                <a16:creationId xmlns:a16="http://schemas.microsoft.com/office/drawing/2014/main" id="{0950E8A6-A60F-C5BC-35A3-70CDFA7A3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90" y="1319648"/>
            <a:ext cx="2987038" cy="21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dad Nacional de Educación (UNAE) - Wikipedia, la enciclopedia libre">
            <a:extLst>
              <a:ext uri="{FF2B5EF4-FFF2-40B4-BE49-F238E27FC236}">
                <a16:creationId xmlns:a16="http://schemas.microsoft.com/office/drawing/2014/main" id="{EC26A151-F130-62D1-F250-43663A57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86" y="1585424"/>
            <a:ext cx="1902321" cy="18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D2103-D06F-4072-FB34-42FE89F3863A}"/>
              </a:ext>
            </a:extLst>
          </p:cNvPr>
          <p:cNvSpPr txBox="1"/>
          <p:nvPr/>
        </p:nvSpPr>
        <p:spPr>
          <a:xfrm>
            <a:off x="641539" y="-79376"/>
            <a:ext cx="33815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DE5C8E"/>
                </a:solidFill>
              </a:rPr>
              <a:t>Graham</a:t>
            </a:r>
          </a:p>
          <a:p>
            <a:pPr algn="ctr"/>
            <a:r>
              <a:rPr lang="en-US" sz="4000" dirty="0">
                <a:solidFill>
                  <a:srgbClr val="DE5C8E"/>
                </a:solidFill>
              </a:rPr>
              <a:t>Pluck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F252-B593-A6F2-074E-40281FDF2EA2}"/>
              </a:ext>
            </a:extLst>
          </p:cNvPr>
          <p:cNvSpPr txBox="1"/>
          <p:nvPr/>
        </p:nvSpPr>
        <p:spPr>
          <a:xfrm>
            <a:off x="4159277" y="-79376"/>
            <a:ext cx="3873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A5540"/>
                </a:solidFill>
              </a:rPr>
              <a:t>Antonio</a:t>
            </a:r>
          </a:p>
          <a:p>
            <a:pPr algn="ctr"/>
            <a:r>
              <a:rPr lang="en-US" sz="4000" dirty="0">
                <a:solidFill>
                  <a:srgbClr val="7A5540"/>
                </a:solidFill>
              </a:rPr>
              <a:t>Cerone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EB7EBC-2E6F-78DE-7D95-2B3CC8748589}"/>
              </a:ext>
            </a:extLst>
          </p:cNvPr>
          <p:cNvSpPr txBox="1"/>
          <p:nvPr/>
        </p:nvSpPr>
        <p:spPr>
          <a:xfrm>
            <a:off x="7417836" y="-79376"/>
            <a:ext cx="48736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4B235F"/>
                </a:solidFill>
              </a:rPr>
              <a:t>David</a:t>
            </a:r>
          </a:p>
          <a:p>
            <a:pPr algn="ctr"/>
            <a:r>
              <a:rPr lang="en-US" sz="4000" dirty="0">
                <a:solidFill>
                  <a:srgbClr val="4B235F"/>
                </a:solidFill>
              </a:rPr>
              <a:t>Villagomez-Pacheco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68140-0B7C-B886-22A3-86C567E6E850}"/>
              </a:ext>
            </a:extLst>
          </p:cNvPr>
          <p:cNvSpPr txBox="1"/>
          <p:nvPr/>
        </p:nvSpPr>
        <p:spPr>
          <a:xfrm>
            <a:off x="427133" y="4118789"/>
            <a:ext cx="1148715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Executive functions are high-level cognitive processes, often associated with the frontal lobes, that control lower-level processes in the service of goal-directed behavior’</a:t>
            </a:r>
          </a:p>
          <a:p>
            <a:pPr lvl="1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Miyake, A., et al.: The unity and diversity of executive functions and their contributions to complex "Frontal Lobe" tasks: a latent variable analysis.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Cogn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Psychol.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49-100 (2000)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2581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C4349-4F36-2EC4-96BB-26E8A589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934" y="47625"/>
            <a:ext cx="7630534" cy="6096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C95F5-568A-058B-0EAA-FF6362A6DCCF}"/>
              </a:ext>
            </a:extLst>
          </p:cNvPr>
          <p:cNvSpPr txBox="1"/>
          <p:nvPr/>
        </p:nvSpPr>
        <p:spPr>
          <a:xfrm>
            <a:off x="4781636" y="6052471"/>
            <a:ext cx="7610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 err="1"/>
              <a:t>Sacerdoti</a:t>
            </a:r>
            <a:r>
              <a:rPr lang="en-US" sz="1600" b="0" i="0" u="none" strike="noStrike" baseline="0" dirty="0"/>
              <a:t> (1974). Planning in a hierarchy of abstraction spaces. </a:t>
            </a:r>
            <a:r>
              <a:rPr lang="en-US" sz="1600" b="0" i="0" u="none" strike="noStrike" baseline="0" dirty="0" err="1"/>
              <a:t>Artif</a:t>
            </a:r>
            <a:r>
              <a:rPr lang="en-US" sz="1600" b="0" i="0" u="none" strike="noStrike" baseline="0" dirty="0"/>
              <a:t>. </a:t>
            </a:r>
            <a:r>
              <a:rPr lang="en-US" sz="1600" b="0" i="0" u="none" strike="noStrike" baseline="0" dirty="0" err="1"/>
              <a:t>Intell</a:t>
            </a:r>
            <a:r>
              <a:rPr lang="en-US" sz="1600" b="0" i="0" u="none" strike="noStrike" baseline="0" dirty="0"/>
              <a:t>. 5, 115–135.</a:t>
            </a:r>
          </a:p>
          <a:p>
            <a:pPr algn="l"/>
            <a:r>
              <a:rPr lang="en-US" sz="1600" b="0" i="0" u="none" strike="noStrike" baseline="0" dirty="0"/>
              <a:t>cited in 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Duncan, (2013). The structure of cognition: attentional episodes in mind and brain. Neuron, 80(1), 35-50.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38E2B-D17E-19D5-B7BB-37F4839778C4}"/>
              </a:ext>
            </a:extLst>
          </p:cNvPr>
          <p:cNvSpPr txBox="1"/>
          <p:nvPr/>
        </p:nvSpPr>
        <p:spPr>
          <a:xfrm>
            <a:off x="39751" y="1346356"/>
            <a:ext cx="49820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Duncan has analyzed complex executive function performance as being achievable by planning and executing actions to achieve sub-goals. </a:t>
            </a:r>
          </a:p>
          <a:p>
            <a:endParaRPr lang="en-US" sz="2400" dirty="0"/>
          </a:p>
          <a:p>
            <a:r>
              <a:rPr lang="en-US" sz="2400" dirty="0"/>
              <a:t>In this AI example, from </a:t>
            </a:r>
            <a:r>
              <a:rPr lang="en-US" sz="2400" dirty="0" err="1"/>
              <a:t>Sacerdoti</a:t>
            </a:r>
            <a:r>
              <a:rPr lang="en-US" sz="2400" dirty="0"/>
              <a:t> (1974), the planned path from start state to goal state is complex and inefficient. With sub-goals identified it is efficient.</a:t>
            </a:r>
          </a:p>
          <a:p>
            <a:endParaRPr lang="en-US" sz="2400" dirty="0"/>
          </a:p>
          <a:p>
            <a:r>
              <a:rPr lang="en-US" sz="2400" dirty="0"/>
              <a:t>Simple goal-directed behavior can produce complex executive performance.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19365-751B-7B66-5DFE-F72560CDD7AB}"/>
              </a:ext>
            </a:extLst>
          </p:cNvPr>
          <p:cNvSpPr txBox="1"/>
          <p:nvPr/>
        </p:nvSpPr>
        <p:spPr>
          <a:xfrm>
            <a:off x="5781675" y="2847975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sub-goals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FEC67-4E47-1FC7-9BA8-4B40079DE5E4}"/>
              </a:ext>
            </a:extLst>
          </p:cNvPr>
          <p:cNvSpPr txBox="1"/>
          <p:nvPr/>
        </p:nvSpPr>
        <p:spPr>
          <a:xfrm>
            <a:off x="8909754" y="2882789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sub-goals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47F55-28D5-B6BA-C427-8D90B434BB9A}"/>
              </a:ext>
            </a:extLst>
          </p:cNvPr>
          <p:cNvSpPr txBox="1"/>
          <p:nvPr/>
        </p:nvSpPr>
        <p:spPr>
          <a:xfrm>
            <a:off x="0" y="-38639"/>
            <a:ext cx="4339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Computational-cognitive and cognitive neuroscience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07656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BFAC5-6751-4821-B04E-FFF240CAE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94" y="0"/>
            <a:ext cx="6104965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44F5CE-829A-4E4A-856F-E551D9D6EF73}"/>
              </a:ext>
            </a:extLst>
          </p:cNvPr>
          <p:cNvSpPr txBox="1">
            <a:spLocks/>
          </p:cNvSpPr>
          <p:nvPr/>
        </p:nvSpPr>
        <p:spPr>
          <a:xfrm>
            <a:off x="180592" y="166255"/>
            <a:ext cx="5442859" cy="6788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>
                <a:solidFill>
                  <a:srgbClr val="FFFF00"/>
                </a:solidFill>
              </a:rPr>
              <a:t>There are several cortico-subcortical loops.</a:t>
            </a:r>
          </a:p>
          <a:p>
            <a:r>
              <a:rPr lang="en-US" sz="3100" dirty="0">
                <a:solidFill>
                  <a:srgbClr val="FFFF00"/>
                </a:solidFill>
              </a:rPr>
              <a:t>Each is based on a different area of cortex.</a:t>
            </a:r>
          </a:p>
          <a:p>
            <a:r>
              <a:rPr lang="en-US" sz="3100" dirty="0">
                <a:solidFill>
                  <a:srgbClr val="FFFF00"/>
                </a:solidFill>
              </a:rPr>
              <a:t>Each projects to the striatum and thalamus and back to the cortex</a:t>
            </a:r>
          </a:p>
          <a:p>
            <a:r>
              <a:rPr lang="en-US" sz="3100" dirty="0">
                <a:solidFill>
                  <a:srgbClr val="FFFF00"/>
                </a:solidFill>
              </a:rPr>
              <a:t>The loop involving dorsolateral prefrontal and posterior parietal cortices is considered the ‘executive loop’.</a:t>
            </a:r>
          </a:p>
          <a:p>
            <a:r>
              <a:rPr lang="en-US" sz="3100" dirty="0">
                <a:solidFill>
                  <a:srgbClr val="FFFF00"/>
                </a:solidFill>
              </a:rPr>
              <a:t>A simple goal-directed action is said to require &gt;20 passes through the loop.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3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9B050-3123-3199-F63C-410FD925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728" y="0"/>
            <a:ext cx="632727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1EAEA-16D6-5A25-A3C9-EF702997C541}"/>
              </a:ext>
            </a:extLst>
          </p:cNvPr>
          <p:cNvSpPr txBox="1"/>
          <p:nvPr/>
        </p:nvSpPr>
        <p:spPr>
          <a:xfrm>
            <a:off x="73891" y="6334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Duncan, J.: The multiple-demand (MD) system of the primate brain: mental programs for intelligent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behaviour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Trends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Cogn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Sci.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172-179 (2010)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16C90-4792-D71E-9D65-AF096456ECAD}"/>
              </a:ext>
            </a:extLst>
          </p:cNvPr>
          <p:cNvSpPr txBox="1"/>
          <p:nvPr/>
        </p:nvSpPr>
        <p:spPr>
          <a:xfrm>
            <a:off x="0" y="0"/>
            <a:ext cx="572654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 animal anatomy-derived executive loop fits directedly onto the ‘multiple demand system’ derived from functional brain imaging.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This multiple demand system is active with any high task-load, independently of modality.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It is also invoked by traditional fluid intelligence tests.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This is proposed as the neurophysiological basis of both executive function and intelligence.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79755-7566-96AC-F008-F450B591047B}"/>
              </a:ext>
            </a:extLst>
          </p:cNvPr>
          <p:cNvSpPr txBox="1"/>
          <p:nvPr/>
        </p:nvSpPr>
        <p:spPr>
          <a:xfrm>
            <a:off x="101599" y="5310503"/>
            <a:ext cx="5523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So, is the concept of executive function redundant? </a:t>
            </a:r>
          </a:p>
        </p:txBody>
      </p:sp>
    </p:spTree>
    <p:extLst>
      <p:ext uri="{BB962C8B-B14F-4D97-AF65-F5344CB8AC3E}">
        <p14:creationId xmlns:p14="http://schemas.microsoft.com/office/powerpoint/2010/main" val="22517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E5FDF2-CE2B-0462-1D79-B16D89F5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446" y="345998"/>
            <a:ext cx="5090601" cy="5662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67458-CB58-98C7-986F-61E8399945FE}"/>
              </a:ext>
            </a:extLst>
          </p:cNvPr>
          <p:cNvSpPr txBox="1"/>
          <p:nvPr/>
        </p:nvSpPr>
        <p:spPr>
          <a:xfrm>
            <a:off x="83976" y="345998"/>
            <a:ext cx="64381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General intelligence (</a:t>
            </a:r>
            <a:r>
              <a:rPr lang="en-US" sz="3600" i="1" dirty="0"/>
              <a:t>g</a:t>
            </a:r>
            <a:r>
              <a:rPr lang="en-US" sz="3600" dirty="0"/>
              <a:t>) influences performance on all cognitive tasks.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 typical assessment of </a:t>
            </a:r>
            <a:r>
              <a:rPr lang="en-US" sz="3600" i="1" dirty="0"/>
              <a:t>g</a:t>
            </a:r>
            <a:r>
              <a:rPr lang="en-US" sz="3600" dirty="0"/>
              <a:t> is this, from the Raven’s Progressive Matrices.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There is only one acceptable correct answer.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g</a:t>
            </a:r>
            <a:r>
              <a:rPr lang="en-US" sz="3600" dirty="0"/>
              <a:t> accounts for virtually all the variance in executive function ability. </a:t>
            </a:r>
          </a:p>
        </p:txBody>
      </p:sp>
    </p:spTree>
    <p:extLst>
      <p:ext uri="{BB962C8B-B14F-4D97-AF65-F5344CB8AC3E}">
        <p14:creationId xmlns:p14="http://schemas.microsoft.com/office/powerpoint/2010/main" val="2136864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55021-7D08-DFBF-57BB-484B02735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82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52A930-3FC1-1FAF-CBF8-936824417057}"/>
              </a:ext>
            </a:extLst>
          </p:cNvPr>
          <p:cNvSpPr txBox="1"/>
          <p:nvPr/>
        </p:nvSpPr>
        <p:spPr>
          <a:xfrm>
            <a:off x="276226" y="4410075"/>
            <a:ext cx="11401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Areas of the brain, that when damaged, cause a drop in task performance. The </a:t>
            </a:r>
            <a:r>
              <a:rPr lang="en-US" sz="3200" b="1" dirty="0">
                <a:solidFill>
                  <a:srgbClr val="00A650"/>
                </a:solidFill>
              </a:rPr>
              <a:t>Green</a:t>
            </a:r>
            <a:r>
              <a:rPr lang="en-US" sz="3200" dirty="0">
                <a:solidFill>
                  <a:schemeClr val="bg1"/>
                </a:solidFill>
              </a:rPr>
              <a:t> shows overlap of areas associated with </a:t>
            </a:r>
            <a:r>
              <a:rPr lang="en-US" sz="3200" i="1" dirty="0">
                <a:solidFill>
                  <a:schemeClr val="bg1"/>
                </a:solidFill>
              </a:rPr>
              <a:t>both</a:t>
            </a:r>
            <a:r>
              <a:rPr lang="en-US" sz="3200" dirty="0">
                <a:solidFill>
                  <a:schemeClr val="bg1"/>
                </a:solidFill>
              </a:rPr>
              <a:t> drop in </a:t>
            </a:r>
            <a:r>
              <a:rPr lang="en-US" sz="3200" i="1" dirty="0">
                <a:solidFill>
                  <a:schemeClr val="bg1"/>
                </a:solidFill>
              </a:rPr>
              <a:t>g</a:t>
            </a:r>
            <a:r>
              <a:rPr lang="en-US" sz="3200" dirty="0">
                <a:solidFill>
                  <a:schemeClr val="bg1"/>
                </a:solidFill>
              </a:rPr>
              <a:t> and drop in executive function.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45923-D104-A0CD-6E9C-C0688A1E8A8F}"/>
              </a:ext>
            </a:extLst>
          </p:cNvPr>
          <p:cNvSpPr txBox="1"/>
          <p:nvPr/>
        </p:nvSpPr>
        <p:spPr>
          <a:xfrm>
            <a:off x="171450" y="6273225"/>
            <a:ext cx="11857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Barbey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et al., (2012). An integrative architecture for general intelligence and executive function revealed by lesion mapping.</a:t>
            </a:r>
          </a:p>
          <a:p>
            <a:r>
              <a:rPr lang="en-US" sz="16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Brain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135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(4), 1154-1164.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35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vergent and Convergent Tools - Laura Miralda">
            <a:extLst>
              <a:ext uri="{FF2B5EF4-FFF2-40B4-BE49-F238E27FC236}">
                <a16:creationId xmlns:a16="http://schemas.microsoft.com/office/drawing/2014/main" id="{36AEBEF0-C4AA-6CF4-7F70-502664C1B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2" y="0"/>
            <a:ext cx="7607877" cy="374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81899-8073-AC7E-6DC3-1046710292F8}"/>
              </a:ext>
            </a:extLst>
          </p:cNvPr>
          <p:cNvSpPr txBox="1"/>
          <p:nvPr/>
        </p:nvSpPr>
        <p:spPr>
          <a:xfrm>
            <a:off x="9827489" y="1025644"/>
            <a:ext cx="2364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Guilford, J.P.: The Nature of Human Intelligence. McGraw-Hill, New York (1967)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2C787-A894-7EBA-47F5-2BEA6CF51741}"/>
              </a:ext>
            </a:extLst>
          </p:cNvPr>
          <p:cNvSpPr txBox="1"/>
          <p:nvPr/>
        </p:nvSpPr>
        <p:spPr>
          <a:xfrm>
            <a:off x="138545" y="3939530"/>
            <a:ext cx="11914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Convergent vs divergent thinking was made popular by the psychologist J.P. Guilford.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 was also the first psychologist to use the expression ‘</a:t>
            </a:r>
            <a:r>
              <a:rPr lang="en-US" sz="2400" i="1" dirty="0"/>
              <a:t>executive function</a:t>
            </a:r>
            <a:r>
              <a:rPr lang="en-US" sz="2400" dirty="0"/>
              <a:t>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Divergent thinking tasks do not correlate with intelligence.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Divergent cognitive tasks involve greater involvement of the frontal-lobes and recruit other executive-related brain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Focusing on divergent executive functions may allow the identification of executive control that involves more than fluid intelligence.</a:t>
            </a:r>
          </a:p>
        </p:txBody>
      </p:sp>
    </p:spTree>
    <p:extLst>
      <p:ext uri="{BB962C8B-B14F-4D97-AF65-F5344CB8AC3E}">
        <p14:creationId xmlns:p14="http://schemas.microsoft.com/office/powerpoint/2010/main" val="127958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F8F04DA-DEBB-ED06-F342-8007FDE93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012" y="2447429"/>
            <a:ext cx="11229975" cy="396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01D4C-DA04-9F18-10B2-36B482FC3CB7}"/>
              </a:ext>
            </a:extLst>
          </p:cNvPr>
          <p:cNvSpPr txBox="1"/>
          <p:nvPr/>
        </p:nvSpPr>
        <p:spPr>
          <a:xfrm>
            <a:off x="1109122" y="324986"/>
            <a:ext cx="10437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proposed taxonomy of executive functions based on the stated goals of the task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4FEA11-4CC4-30E3-BAED-D0554359BA7C}"/>
              </a:ext>
            </a:extLst>
          </p:cNvPr>
          <p:cNvGrpSpPr/>
          <p:nvPr/>
        </p:nvGrpSpPr>
        <p:grpSpPr>
          <a:xfrm>
            <a:off x="8019313" y="2686053"/>
            <a:ext cx="3648691" cy="4555848"/>
            <a:chOff x="8019313" y="2686053"/>
            <a:chExt cx="3648691" cy="4555848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3BB67124-6FAE-8C6C-7CF2-612F7D56FE06}"/>
                </a:ext>
              </a:extLst>
            </p:cNvPr>
            <p:cNvSpPr/>
            <p:nvPr/>
          </p:nvSpPr>
          <p:spPr>
            <a:xfrm rot="15644089">
              <a:off x="7630286" y="3204182"/>
              <a:ext cx="4426746" cy="3648691"/>
            </a:xfrm>
            <a:prstGeom prst="parallelogram">
              <a:avLst>
                <a:gd name="adj" fmla="val 29680"/>
              </a:avLst>
            </a:prstGeom>
            <a:solidFill>
              <a:srgbClr val="FFFF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430201-5D2B-AB81-399C-4E880900FFFB}"/>
                </a:ext>
              </a:extLst>
            </p:cNvPr>
            <p:cNvSpPr txBox="1"/>
            <p:nvPr/>
          </p:nvSpPr>
          <p:spPr>
            <a:xfrm rot="450806">
              <a:off x="8586021" y="2686053"/>
              <a:ext cx="2380848" cy="646331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Most current executive function / IQ tests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8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F28076-3508-DB12-E9E4-EA416501D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37" y="704195"/>
            <a:ext cx="4356802" cy="3181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8247A-E33E-7071-5B4F-49AE4A6E0378}"/>
              </a:ext>
            </a:extLst>
          </p:cNvPr>
          <p:cNvSpPr txBox="1"/>
          <p:nvPr/>
        </p:nvSpPr>
        <p:spPr>
          <a:xfrm>
            <a:off x="342900" y="180975"/>
            <a:ext cx="857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Divergent Responses / Absence Responses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03751-2856-8D96-4D2F-DBF44247ECFC}"/>
              </a:ext>
            </a:extLst>
          </p:cNvPr>
          <p:cNvSpPr txBox="1"/>
          <p:nvPr/>
        </p:nvSpPr>
        <p:spPr>
          <a:xfrm>
            <a:off x="342900" y="962025"/>
            <a:ext cx="6724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 have found that the Hayling Test (a divergent task) is a better predictor of GPA than ‘intelligence’ or working memory.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also predicts performance of car salesmen, better than ‘intelligence’.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both GPA and sales, motor response withholding was also strong predictor of achievement.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Perhaps, real-life intelligent goal-directed behavior is (partially) dependent on divergent cognition, and cognitive-motor integration (embodied cognition)?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AA6FE-F398-BD66-BE0A-997CB5DDC361}"/>
              </a:ext>
            </a:extLst>
          </p:cNvPr>
          <p:cNvSpPr txBox="1"/>
          <p:nvPr/>
        </p:nvSpPr>
        <p:spPr>
          <a:xfrm>
            <a:off x="7715250" y="4391025"/>
            <a:ext cx="4391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Pluck, G. et al.: Separate contributions of general intelligence and right prefrontal neurocognitive functions to academic achievement at university level. Trends </a:t>
            </a:r>
            <a:r>
              <a:rPr lang="en-US" sz="1200" dirty="0" err="1"/>
              <a:t>Neurosci</a:t>
            </a:r>
            <a:r>
              <a:rPr lang="en-US" sz="1200" dirty="0"/>
              <a:t>. Educ. 5, 178-185 (2016)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Pluck, G. et al: Response suppression, strategy application, and working memory in the prediction of academic performance and classroom misbehavior: A neuropsychological approach. Trends </a:t>
            </a:r>
            <a:r>
              <a:rPr lang="en-US" sz="1200" dirty="0" err="1"/>
              <a:t>Neurosci</a:t>
            </a:r>
            <a:r>
              <a:rPr lang="en-US" sz="1200" dirty="0"/>
              <a:t>. Educ. 17, 100121 (2019)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Pluck, G., et al.: Executive functions and intelligent goal-directed behavior: A neuropsychological approach to understanding success using professional sales as a real-life measure. Psychol. </a:t>
            </a:r>
            <a:r>
              <a:rPr lang="en-US" sz="1200" dirty="0" err="1"/>
              <a:t>Neurosci</a:t>
            </a:r>
            <a:r>
              <a:rPr lang="en-US" sz="1200" dirty="0"/>
              <a:t>. (2020)</a:t>
            </a:r>
          </a:p>
        </p:txBody>
      </p:sp>
    </p:spTree>
    <p:extLst>
      <p:ext uri="{BB962C8B-B14F-4D97-AF65-F5344CB8AC3E}">
        <p14:creationId xmlns:p14="http://schemas.microsoft.com/office/powerpoint/2010/main" val="2236443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D1F832-E046-0955-BD6D-83CCBC0E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43" y="1136073"/>
            <a:ext cx="8782381" cy="4020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88FDB9-8A03-D72A-6FC9-6F76D41DD2FD}"/>
              </a:ext>
            </a:extLst>
          </p:cNvPr>
          <p:cNvSpPr txBox="1"/>
          <p:nvPr/>
        </p:nvSpPr>
        <p:spPr>
          <a:xfrm>
            <a:off x="649144" y="6556827"/>
            <a:ext cx="1206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Fedorenko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al.: Broad domain generality in focal regions of frontal and parietal cortex. Proc. Natl. Acad. Sci. U. S. A.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110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16616-16621 (2013)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E29DB-075C-E320-82E4-EC49849A8719}"/>
              </a:ext>
            </a:extLst>
          </p:cNvPr>
          <p:cNvSpPr txBox="1"/>
          <p:nvPr/>
        </p:nvSpPr>
        <p:spPr>
          <a:xfrm>
            <a:off x="0" y="137823"/>
            <a:ext cx="122566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fMRI data showing the cortical areas that show increased activity with cognitive load:</a:t>
            </a:r>
          </a:p>
          <a:p>
            <a:pPr algn="ctr"/>
            <a:r>
              <a:rPr lang="en-US" sz="2600" dirty="0"/>
              <a:t>the ‘multiple demand system’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5CA3BD-5E66-4B0D-E504-E92710E6ACCD}"/>
              </a:ext>
            </a:extLst>
          </p:cNvPr>
          <p:cNvSpPr/>
          <p:nvPr/>
        </p:nvSpPr>
        <p:spPr>
          <a:xfrm>
            <a:off x="5679661" y="1814425"/>
            <a:ext cx="1607829" cy="7112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7AF895-6DE3-4D3E-8EDE-69C59F739AB6}"/>
              </a:ext>
            </a:extLst>
          </p:cNvPr>
          <p:cNvSpPr/>
          <p:nvPr/>
        </p:nvSpPr>
        <p:spPr>
          <a:xfrm>
            <a:off x="1595513" y="1300345"/>
            <a:ext cx="1249287" cy="7112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CE830-32B0-9ABC-C941-3FBD749AF3E4}"/>
              </a:ext>
            </a:extLst>
          </p:cNvPr>
          <p:cNvSpPr/>
          <p:nvPr/>
        </p:nvSpPr>
        <p:spPr>
          <a:xfrm>
            <a:off x="369456" y="5374831"/>
            <a:ext cx="2475344" cy="892552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70023-93D9-8AE1-0C39-86936FAEAD84}"/>
              </a:ext>
            </a:extLst>
          </p:cNvPr>
          <p:cNvSpPr txBox="1"/>
          <p:nvPr/>
        </p:nvSpPr>
        <p:spPr>
          <a:xfrm>
            <a:off x="369456" y="5374831"/>
            <a:ext cx="2628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Areas very frequently associated with cognitive processing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BE302-6DD1-1363-6613-77E17EC81F0A}"/>
              </a:ext>
            </a:extLst>
          </p:cNvPr>
          <p:cNvSpPr txBox="1"/>
          <p:nvPr/>
        </p:nvSpPr>
        <p:spPr>
          <a:xfrm>
            <a:off x="5009294" y="5374831"/>
            <a:ext cx="220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Areas very frequently associated motor 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57031D-C944-BBAB-DFFA-94380366D3A6}"/>
              </a:ext>
            </a:extLst>
          </p:cNvPr>
          <p:cNvSpPr/>
          <p:nvPr/>
        </p:nvSpPr>
        <p:spPr>
          <a:xfrm>
            <a:off x="4958714" y="5374831"/>
            <a:ext cx="2251711" cy="892552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9270DF-C772-0E38-F987-FFF1476FD4B1}"/>
              </a:ext>
            </a:extLst>
          </p:cNvPr>
          <p:cNvSpPr/>
          <p:nvPr/>
        </p:nvSpPr>
        <p:spPr>
          <a:xfrm>
            <a:off x="7287490" y="1363460"/>
            <a:ext cx="1039443" cy="345267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455467-33E2-6C4B-CC13-A4A49AC2BEE2}"/>
              </a:ext>
            </a:extLst>
          </p:cNvPr>
          <p:cNvSpPr/>
          <p:nvPr/>
        </p:nvSpPr>
        <p:spPr>
          <a:xfrm>
            <a:off x="4455660" y="1192788"/>
            <a:ext cx="1640340" cy="345267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0790C4-2045-F617-E601-A01F7F45F288}"/>
              </a:ext>
            </a:extLst>
          </p:cNvPr>
          <p:cNvSpPr/>
          <p:nvPr/>
        </p:nvSpPr>
        <p:spPr>
          <a:xfrm>
            <a:off x="10387024" y="4162058"/>
            <a:ext cx="1142172" cy="338554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051F65-8391-0B23-FABD-B867EC18BE53}"/>
              </a:ext>
            </a:extLst>
          </p:cNvPr>
          <p:cNvSpPr txBox="1"/>
          <p:nvPr/>
        </p:nvSpPr>
        <p:spPr>
          <a:xfrm>
            <a:off x="10396154" y="4139218"/>
            <a:ext cx="114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B1115"/>
                </a:solidFill>
              </a:rPr>
              <a:t>Cerebellum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E17448-F500-0012-A714-2DEFDE90F455}"/>
              </a:ext>
            </a:extLst>
          </p:cNvPr>
          <p:cNvCxnSpPr/>
          <p:nvPr/>
        </p:nvCxnSpPr>
        <p:spPr>
          <a:xfrm>
            <a:off x="9278121" y="3863340"/>
            <a:ext cx="1099773" cy="4679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2482C-20FD-3F0E-5F97-F58AC9A8C16E}"/>
              </a:ext>
            </a:extLst>
          </p:cNvPr>
          <p:cNvSpPr/>
          <p:nvPr/>
        </p:nvSpPr>
        <p:spPr>
          <a:xfrm>
            <a:off x="8620959" y="5374831"/>
            <a:ext cx="2337151" cy="892552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575706-BBA4-ED92-B344-3ABE5C7E31D8}"/>
              </a:ext>
            </a:extLst>
          </p:cNvPr>
          <p:cNvSpPr/>
          <p:nvPr/>
        </p:nvSpPr>
        <p:spPr>
          <a:xfrm>
            <a:off x="5294880" y="4535633"/>
            <a:ext cx="1496445" cy="345268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67F68F-A3EF-ED8B-4434-B29E90833937}"/>
              </a:ext>
            </a:extLst>
          </p:cNvPr>
          <p:cNvSpPr txBox="1"/>
          <p:nvPr/>
        </p:nvSpPr>
        <p:spPr>
          <a:xfrm>
            <a:off x="8759315" y="5351991"/>
            <a:ext cx="213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associated with Interoception / homeostasis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AE2D0E-0A78-A562-2A74-255CC3EBEEC6}"/>
              </a:ext>
            </a:extLst>
          </p:cNvPr>
          <p:cNvSpPr/>
          <p:nvPr/>
        </p:nvSpPr>
        <p:spPr>
          <a:xfrm>
            <a:off x="8380219" y="1376330"/>
            <a:ext cx="1754381" cy="345268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2" grpId="0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al Ganglia and Thalamic Connections Bruce Crosson, Ph.D. - ppt download">
            <a:extLst>
              <a:ext uri="{FF2B5EF4-FFF2-40B4-BE49-F238E27FC236}">
                <a16:creationId xmlns:a16="http://schemas.microsoft.com/office/drawing/2014/main" id="{7F0D0CC1-0162-CACB-9A0E-FA8CF06B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2" y="-1143000"/>
            <a:ext cx="106680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B7FB1A-19B5-CDE3-5E45-F0C16043A1E1}"/>
              </a:ext>
            </a:extLst>
          </p:cNvPr>
          <p:cNvSpPr/>
          <p:nvPr/>
        </p:nvSpPr>
        <p:spPr>
          <a:xfrm>
            <a:off x="7317797" y="214225"/>
            <a:ext cx="1607829" cy="57389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C1C0D-1D19-7609-C727-0F19C5E9E4C8}"/>
              </a:ext>
            </a:extLst>
          </p:cNvPr>
          <p:cNvSpPr/>
          <p:nvPr/>
        </p:nvSpPr>
        <p:spPr>
          <a:xfrm>
            <a:off x="221836" y="366625"/>
            <a:ext cx="1683164" cy="7112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4F4F3-9C8D-AB09-AAC7-C5A3706A1477}"/>
              </a:ext>
            </a:extLst>
          </p:cNvPr>
          <p:cNvSpPr txBox="1"/>
          <p:nvPr/>
        </p:nvSpPr>
        <p:spPr>
          <a:xfrm>
            <a:off x="221835" y="388566"/>
            <a:ext cx="160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‘executive circuit’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3D4CC-DCDE-31C7-986E-2BADA35716DC}"/>
              </a:ext>
            </a:extLst>
          </p:cNvPr>
          <p:cNvSpPr txBox="1"/>
          <p:nvPr/>
        </p:nvSpPr>
        <p:spPr>
          <a:xfrm>
            <a:off x="0" y="6574423"/>
            <a:ext cx="9362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Camilleri, et al: (2018). Definition and characterization of an extended multiple-demand network. </a:t>
            </a:r>
            <a:r>
              <a:rPr lang="en-US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NeuroImage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165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,138-147.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9AB6B6-5026-6887-0911-D994DCB1BA3B}"/>
              </a:ext>
            </a:extLst>
          </p:cNvPr>
          <p:cNvSpPr/>
          <p:nvPr/>
        </p:nvSpPr>
        <p:spPr>
          <a:xfrm>
            <a:off x="221835" y="1656196"/>
            <a:ext cx="1683164" cy="1505780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F6BBD-12A5-D328-3877-799587C4E02B}"/>
              </a:ext>
            </a:extLst>
          </p:cNvPr>
          <p:cNvSpPr txBox="1"/>
          <p:nvPr/>
        </p:nvSpPr>
        <p:spPr>
          <a:xfrm>
            <a:off x="160194" y="1699123"/>
            <a:ext cx="1744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Additional subcortical aspect of the multiple demand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17AA04-5B4F-B292-562D-62C8EF4D234D}"/>
              </a:ext>
            </a:extLst>
          </p:cNvPr>
          <p:cNvSpPr/>
          <p:nvPr/>
        </p:nvSpPr>
        <p:spPr>
          <a:xfrm>
            <a:off x="4000500" y="2466976"/>
            <a:ext cx="1143000" cy="695000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2530E-D720-CA6B-EAAB-620B99AD5B13}"/>
              </a:ext>
            </a:extLst>
          </p:cNvPr>
          <p:cNvSpPr txBox="1"/>
          <p:nvPr/>
        </p:nvSpPr>
        <p:spPr>
          <a:xfrm>
            <a:off x="69513" y="3425818"/>
            <a:ext cx="2159337" cy="317009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This probably occurs because goal-directed action, when repeated, will become habit, aka procedural memory. It thus has to involve the motor circuit. </a:t>
            </a:r>
          </a:p>
        </p:txBody>
      </p:sp>
    </p:spTree>
    <p:extLst>
      <p:ext uri="{BB962C8B-B14F-4D97-AF65-F5344CB8AC3E}">
        <p14:creationId xmlns:p14="http://schemas.microsoft.com/office/powerpoint/2010/main" val="27157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 animBg="1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E89F7D0-225C-3A6E-508E-1DF9EB4B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4" y="86738"/>
            <a:ext cx="8452308" cy="4618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3B0545-3BF8-6534-7E75-95D66CC2ADAF}"/>
              </a:ext>
            </a:extLst>
          </p:cNvPr>
          <p:cNvSpPr txBox="1"/>
          <p:nvPr/>
        </p:nvSpPr>
        <p:spPr>
          <a:xfrm>
            <a:off x="467352" y="4862408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Norman, D.A., Shallice, T.: Attention to action: willed and automatic control of behavior. Human Information Processing Technical Report no. 99 (1980).</a:t>
            </a:r>
          </a:p>
          <a:p>
            <a:endParaRPr lang="en-US" dirty="0"/>
          </a:p>
        </p:txBody>
      </p:sp>
      <p:pic>
        <p:nvPicPr>
          <p:cNvPr id="3076" name="Picture 4" descr="The revised model of working memory (Baddeley, 2000) Source: Henry,... |  Download Scientific Diagram">
            <a:extLst>
              <a:ext uri="{FF2B5EF4-FFF2-40B4-BE49-F238E27FC236}">
                <a16:creationId xmlns:a16="http://schemas.microsoft.com/office/drawing/2014/main" id="{DBACF93F-7342-3AF7-92B0-FAFAD5564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15" y="2289178"/>
            <a:ext cx="6591300" cy="4482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50FB94-6F99-EA74-C66B-8B8242385B62}"/>
              </a:ext>
            </a:extLst>
          </p:cNvPr>
          <p:cNvSpPr/>
          <p:nvPr/>
        </p:nvSpPr>
        <p:spPr>
          <a:xfrm>
            <a:off x="4665306" y="261257"/>
            <a:ext cx="827109" cy="20527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1E1864-7045-08BE-29A8-D2A2A9859D4A}"/>
              </a:ext>
            </a:extLst>
          </p:cNvPr>
          <p:cNvSpPr/>
          <p:nvPr/>
        </p:nvSpPr>
        <p:spPr>
          <a:xfrm>
            <a:off x="8374510" y="2914261"/>
            <a:ext cx="827109" cy="20527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in-inspired computing revolutionised with 'in-memory' applications">
            <a:extLst>
              <a:ext uri="{FF2B5EF4-FFF2-40B4-BE49-F238E27FC236}">
                <a16:creationId xmlns:a16="http://schemas.microsoft.com/office/drawing/2014/main" id="{ED30209B-9E8A-998E-FBD1-FE8F1211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10" y="-83976"/>
            <a:ext cx="12375921" cy="6941976"/>
          </a:xfrm>
          <a:prstGeom prst="rect">
            <a:avLst/>
          </a:prstGeom>
          <a:solidFill>
            <a:srgbClr val="C1F5FF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BAF504-BE81-6D9E-3C68-9539A2CB31E2}"/>
              </a:ext>
            </a:extLst>
          </p:cNvPr>
          <p:cNvSpPr/>
          <p:nvPr/>
        </p:nvSpPr>
        <p:spPr>
          <a:xfrm>
            <a:off x="-149710" y="0"/>
            <a:ext cx="12564917" cy="6858000"/>
          </a:xfrm>
          <a:prstGeom prst="rect">
            <a:avLst/>
          </a:prstGeom>
          <a:solidFill>
            <a:srgbClr val="05232D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35804-CE1C-683E-C6D6-FF4B62F78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" y="406399"/>
            <a:ext cx="12226211" cy="532995"/>
          </a:xfrm>
          <a:solidFill>
            <a:srgbClr val="05232D">
              <a:alpha val="69804"/>
            </a:srgbClr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Executive function, as a cognitive skill, drives intelligent goal-directed behavior.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D73304-5E90-991D-675F-C306A2979CE9}"/>
              </a:ext>
            </a:extLst>
          </p:cNvPr>
          <p:cNvSpPr txBox="1">
            <a:spLocks/>
          </p:cNvSpPr>
          <p:nvPr/>
        </p:nvSpPr>
        <p:spPr>
          <a:xfrm>
            <a:off x="20320" y="2827117"/>
            <a:ext cx="11868539" cy="446439"/>
          </a:xfrm>
          <a:prstGeom prst="rect">
            <a:avLst/>
          </a:prstGeom>
          <a:solidFill>
            <a:srgbClr val="05232D">
              <a:alpha val="69804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But it is conceptually confused with intelligence (a psychometric construct).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1926D5-8C2D-4F07-D916-0A4B6B4FDD4A}"/>
              </a:ext>
            </a:extLst>
          </p:cNvPr>
          <p:cNvSpPr txBox="1">
            <a:spLocks/>
          </p:cNvSpPr>
          <p:nvPr/>
        </p:nvSpPr>
        <p:spPr>
          <a:xfrm>
            <a:off x="20320" y="5161280"/>
            <a:ext cx="12123578" cy="1522311"/>
          </a:xfrm>
          <a:prstGeom prst="rect">
            <a:avLst/>
          </a:prstGeom>
          <a:solidFill>
            <a:srgbClr val="05232D">
              <a:alpha val="69804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000" dirty="0">
                <a:solidFill>
                  <a:schemeClr val="bg1"/>
                </a:solidFill>
              </a:rPr>
              <a:t>The analysis of motor response </a:t>
            </a:r>
            <a:r>
              <a:rPr lang="en-US" sz="2800" b="1" dirty="0">
                <a:solidFill>
                  <a:srgbClr val="FFFF00"/>
                </a:solidFill>
              </a:rPr>
              <a:t>withholding/withdrawing/slowing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and with </a:t>
            </a:r>
            <a:r>
              <a:rPr lang="en-US" sz="3000" b="1" dirty="0">
                <a:solidFill>
                  <a:srgbClr val="FFFF00"/>
                </a:solidFill>
              </a:rPr>
              <a:t>divergent</a:t>
            </a:r>
            <a:r>
              <a:rPr lang="en-US" sz="3000" dirty="0">
                <a:solidFill>
                  <a:schemeClr val="bg1"/>
                </a:solidFill>
              </a:rPr>
              <a:t> executive task performance may allow the disambiguation of intelligence from executive function.</a:t>
            </a:r>
          </a:p>
        </p:txBody>
      </p:sp>
    </p:spTree>
    <p:extLst>
      <p:ext uri="{BB962C8B-B14F-4D97-AF65-F5344CB8AC3E}">
        <p14:creationId xmlns:p14="http://schemas.microsoft.com/office/powerpoint/2010/main" val="669784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1983BA-6592-426C-AA7D-616829D3DC82}"/>
              </a:ext>
            </a:extLst>
          </p:cNvPr>
          <p:cNvGrpSpPr/>
          <p:nvPr/>
        </p:nvGrpSpPr>
        <p:grpSpPr>
          <a:xfrm>
            <a:off x="279939" y="5499271"/>
            <a:ext cx="3617678" cy="1051288"/>
            <a:chOff x="277853" y="5335928"/>
            <a:chExt cx="3773286" cy="1313727"/>
          </a:xfrm>
        </p:grpSpPr>
        <p:pic>
          <p:nvPicPr>
            <p:cNvPr id="4" name="Picture 2" descr="Image result for instagram logo&quot;">
              <a:extLst>
                <a:ext uri="{FF2B5EF4-FFF2-40B4-BE49-F238E27FC236}">
                  <a16:creationId xmlns:a16="http://schemas.microsoft.com/office/drawing/2014/main" id="{A89036DB-EF99-4CE7-B2BB-E959428FD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53" y="5335928"/>
              <a:ext cx="1315247" cy="1313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A6154A-D392-48DF-B2AC-02C0FE003A12}"/>
                </a:ext>
              </a:extLst>
            </p:cNvPr>
            <p:cNvSpPr txBox="1"/>
            <p:nvPr/>
          </p:nvSpPr>
          <p:spPr>
            <a:xfrm>
              <a:off x="1593100" y="5638848"/>
              <a:ext cx="2458039" cy="730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@plucklab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C94968-100E-4B2C-BBD4-C464AD6BDFCC}"/>
              </a:ext>
            </a:extLst>
          </p:cNvPr>
          <p:cNvGrpSpPr/>
          <p:nvPr/>
        </p:nvGrpSpPr>
        <p:grpSpPr>
          <a:xfrm>
            <a:off x="9017539" y="5499271"/>
            <a:ext cx="3730493" cy="902148"/>
            <a:chOff x="7288774" y="5351848"/>
            <a:chExt cx="3811348" cy="11352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5D16A4-31AC-468E-8779-A6BDDD5C7CFD}"/>
                </a:ext>
              </a:extLst>
            </p:cNvPr>
            <p:cNvSpPr txBox="1"/>
            <p:nvPr/>
          </p:nvSpPr>
          <p:spPr>
            <a:xfrm>
              <a:off x="8414795" y="5638849"/>
              <a:ext cx="2685327" cy="73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@DrGPluck</a:t>
              </a:r>
            </a:p>
          </p:txBody>
        </p:sp>
        <p:pic>
          <p:nvPicPr>
            <p:cNvPr id="8" name="Picture 6" descr="Twitter Logo new">
              <a:extLst>
                <a:ext uri="{FF2B5EF4-FFF2-40B4-BE49-F238E27FC236}">
                  <a16:creationId xmlns:a16="http://schemas.microsoft.com/office/drawing/2014/main" id="{E92ED756-A376-42E1-A0B6-9AA8D0234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774" y="5351848"/>
              <a:ext cx="1396597" cy="113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371D70-6F23-4DB3-AF0F-D1545E814349}"/>
              </a:ext>
            </a:extLst>
          </p:cNvPr>
          <p:cNvGrpSpPr/>
          <p:nvPr/>
        </p:nvGrpSpPr>
        <p:grpSpPr>
          <a:xfrm>
            <a:off x="4661990" y="5308742"/>
            <a:ext cx="3555456" cy="1450645"/>
            <a:chOff x="3926796" y="4907665"/>
            <a:chExt cx="4102176" cy="1950335"/>
          </a:xfrm>
        </p:grpSpPr>
        <p:pic>
          <p:nvPicPr>
            <p:cNvPr id="10" name="Picture 8" descr="Image result for facebook logo&quot;">
              <a:extLst>
                <a:ext uri="{FF2B5EF4-FFF2-40B4-BE49-F238E27FC236}">
                  <a16:creationId xmlns:a16="http://schemas.microsoft.com/office/drawing/2014/main" id="{C8A6F05D-226F-4DF9-9EFF-388C7F63E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796" y="4907665"/>
              <a:ext cx="1950335" cy="1950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ADA42-AF1E-47C9-A0A6-E391F9D8E737}"/>
                </a:ext>
              </a:extLst>
            </p:cNvPr>
            <p:cNvSpPr txBox="1"/>
            <p:nvPr/>
          </p:nvSpPr>
          <p:spPr>
            <a:xfrm>
              <a:off x="5570933" y="5528889"/>
              <a:ext cx="2458039" cy="78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Pluck Lab</a:t>
              </a:r>
            </a:p>
          </p:txBody>
        </p:sp>
      </p:grpSp>
      <p:pic>
        <p:nvPicPr>
          <p:cNvPr id="19458" name="Picture 2" descr="The End. 35">
            <a:extLst>
              <a:ext uri="{FF2B5EF4-FFF2-40B4-BE49-F238E27FC236}">
                <a16:creationId xmlns:a16="http://schemas.microsoft.com/office/drawing/2014/main" id="{7FE90045-F0C9-4945-A8A2-E3F75B73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05" y="1571943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7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IBM 702 and the Univac 1 | Playing in the World Game">
            <a:extLst>
              <a:ext uri="{FF2B5EF4-FFF2-40B4-BE49-F238E27FC236}">
                <a16:creationId xmlns:a16="http://schemas.microsoft.com/office/drawing/2014/main" id="{1379C983-77DF-5E6F-2E24-C2E6AE1B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0"/>
            <a:ext cx="8466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86026-E29C-1E73-BB08-2C1FC05CEFD7}"/>
              </a:ext>
            </a:extLst>
          </p:cNvPr>
          <p:cNvSpPr txBox="1"/>
          <p:nvPr/>
        </p:nvSpPr>
        <p:spPr>
          <a:xfrm>
            <a:off x="257175" y="166211"/>
            <a:ext cx="34575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concept of ‘executive function’ originated in   computer science. Programs that control other programs.</a:t>
            </a:r>
          </a:p>
          <a:p>
            <a:endParaRPr lang="en-US" sz="2400" dirty="0"/>
          </a:p>
          <a:p>
            <a:r>
              <a:rPr lang="en-US" sz="2400" dirty="0"/>
              <a:t>In 1956 a program called the </a:t>
            </a:r>
            <a:r>
              <a:rPr lang="en-US" sz="2400" i="1" dirty="0"/>
              <a:t>Automatic Supervisor </a:t>
            </a:r>
            <a:r>
              <a:rPr lang="en-US" sz="2400" dirty="0"/>
              <a:t>was developed for the IBM 702.</a:t>
            </a:r>
          </a:p>
          <a:p>
            <a:endParaRPr lang="en-US" sz="2400" dirty="0"/>
          </a:p>
          <a:p>
            <a:r>
              <a:rPr lang="en-US" sz="2400" dirty="0"/>
              <a:t>Shortly afterwards, </a:t>
            </a:r>
            <a:r>
              <a:rPr lang="en-US" sz="2400" i="1" dirty="0"/>
              <a:t>General Motors Executive System</a:t>
            </a:r>
            <a:r>
              <a:rPr lang="en-US" sz="2400" dirty="0"/>
              <a:t> was developed for the IBM 704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20C02-F292-0712-E001-8F33A9111175}"/>
              </a:ext>
            </a:extLst>
          </p:cNvPr>
          <p:cNvSpPr txBox="1"/>
          <p:nvPr/>
        </p:nvSpPr>
        <p:spPr>
          <a:xfrm>
            <a:off x="154782" y="5953125"/>
            <a:ext cx="3829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Moncreiff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B.: An automatic supervisor for the IBM 702.  AIEE-IRE '56 Joint ACM-AIEE-IRE Western Computer Conference, pp. 21-25 (1956)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657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3AB6D2-4A12-CE63-9A9E-0EC36F03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76" y="57149"/>
            <a:ext cx="9149324" cy="4937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72FBA-91FE-5974-5635-6070AAAF12B3}"/>
              </a:ext>
            </a:extLst>
          </p:cNvPr>
          <p:cNvSpPr txBox="1"/>
          <p:nvPr/>
        </p:nvSpPr>
        <p:spPr>
          <a:xfrm>
            <a:off x="3248025" y="5810250"/>
            <a:ext cx="821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Bullynck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M.: What is an operating system? a historical investigation (1954–1964). In: De Mol, L.,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Primiero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G. (eds.) Reflections on Programming Systems: Historical and Philosophical Aspects. Springer, Cham (2018).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52999-FEA1-C1AD-9FFB-0C8E207759BD}"/>
              </a:ext>
            </a:extLst>
          </p:cNvPr>
          <p:cNvSpPr/>
          <p:nvPr/>
        </p:nvSpPr>
        <p:spPr>
          <a:xfrm>
            <a:off x="7086600" y="398160"/>
            <a:ext cx="2305050" cy="247650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10CF6-7A00-75A8-2849-634869E991EB}"/>
              </a:ext>
            </a:extLst>
          </p:cNvPr>
          <p:cNvSpPr/>
          <p:nvPr/>
        </p:nvSpPr>
        <p:spPr>
          <a:xfrm>
            <a:off x="7086600" y="645810"/>
            <a:ext cx="962026" cy="247650"/>
          </a:xfrm>
          <a:prstGeom prst="rect">
            <a:avLst/>
          </a:prstGeom>
          <a:solidFill>
            <a:srgbClr val="FFFF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50EFB-5AF0-4DF2-3EAF-9DDECFCC37F3}"/>
              </a:ext>
            </a:extLst>
          </p:cNvPr>
          <p:cNvSpPr/>
          <p:nvPr/>
        </p:nvSpPr>
        <p:spPr>
          <a:xfrm>
            <a:off x="7086599" y="2260298"/>
            <a:ext cx="3990976" cy="247650"/>
          </a:xfrm>
          <a:prstGeom prst="rect">
            <a:avLst/>
          </a:prstGeom>
          <a:solidFill>
            <a:srgbClr val="00206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F02AAF-05D2-E389-7BF5-29E0E14F6DEC}"/>
              </a:ext>
            </a:extLst>
          </p:cNvPr>
          <p:cNvSpPr/>
          <p:nvPr/>
        </p:nvSpPr>
        <p:spPr>
          <a:xfrm>
            <a:off x="7086598" y="3323319"/>
            <a:ext cx="3990975" cy="247650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7728E-0389-01C4-5A8F-5BEFB51BB545}"/>
              </a:ext>
            </a:extLst>
          </p:cNvPr>
          <p:cNvSpPr txBox="1"/>
          <p:nvPr/>
        </p:nvSpPr>
        <p:spPr>
          <a:xfrm>
            <a:off x="276225" y="266700"/>
            <a:ext cx="265747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Several other top-down controllers, or operating systems were developed with similar ‘executive’ names.</a:t>
            </a:r>
          </a:p>
          <a:p>
            <a:endParaRPr lang="en-US" sz="2600" dirty="0"/>
          </a:p>
          <a:p>
            <a:r>
              <a:rPr lang="en-US" sz="2600" dirty="0"/>
              <a:t>This approach in computer science coincided with the development of cognitive science, starting in 1956.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1CDEC3-A26B-FDF2-2D77-59486D4296CA}"/>
              </a:ext>
            </a:extLst>
          </p:cNvPr>
          <p:cNvSpPr/>
          <p:nvPr/>
        </p:nvSpPr>
        <p:spPr>
          <a:xfrm>
            <a:off x="7086597" y="4122436"/>
            <a:ext cx="3238503" cy="247650"/>
          </a:xfrm>
          <a:prstGeom prst="rect">
            <a:avLst/>
          </a:prstGeom>
          <a:solidFill>
            <a:srgbClr val="0070C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Warren Anatomical Museum, Best Overlooked Tourist Attraction, in Boston">
            <a:extLst>
              <a:ext uri="{FF2B5EF4-FFF2-40B4-BE49-F238E27FC236}">
                <a16:creationId xmlns:a16="http://schemas.microsoft.com/office/drawing/2014/main" id="{C80620F4-0F85-77E2-7CEE-46B49113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36" y="31059"/>
            <a:ext cx="3397941" cy="33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The Curious Case of Phineas Gage's Brain : Shots - Health News : NPR">
            <a:extLst>
              <a:ext uri="{FF2B5EF4-FFF2-40B4-BE49-F238E27FC236}">
                <a16:creationId xmlns:a16="http://schemas.microsoft.com/office/drawing/2014/main" id="{A6812C43-075D-9DFA-8BF1-F8D1D4848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7" y="0"/>
            <a:ext cx="4271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ECF26-A512-3FA6-E790-CC0872653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63" y="3543186"/>
            <a:ext cx="2442873" cy="3314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690DB-A7D5-06C2-94BD-B0D47CC38D81}"/>
              </a:ext>
            </a:extLst>
          </p:cNvPr>
          <p:cNvSpPr txBox="1"/>
          <p:nvPr/>
        </p:nvSpPr>
        <p:spPr>
          <a:xfrm>
            <a:off x="221672" y="332509"/>
            <a:ext cx="50061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Phineas Gage, after surviving a frontal lobe injury, became erratic, with difficulties in planning, decision making, and disinhibition.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This pattern of symptoms is now known in neurology as the </a:t>
            </a:r>
            <a:r>
              <a:rPr lang="en-US" sz="2800" i="1" dirty="0">
                <a:latin typeface="Times New Roman" panose="02020603050405020304" pitchFamily="18" charset="0"/>
              </a:rPr>
              <a:t>dysexecutive syndrome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Many similar cases have been reported of people with frontal lobe damage who become disorganized in the lives. Many maintain &gt; average IQ.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30B39-273D-F910-26C2-E386DDEE8A79}"/>
              </a:ext>
            </a:extLst>
          </p:cNvPr>
          <p:cNvSpPr txBox="1"/>
          <p:nvPr/>
        </p:nvSpPr>
        <p:spPr>
          <a:xfrm>
            <a:off x="346363" y="6233103"/>
            <a:ext cx="500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Harlow, J.M.: Recovery from the passage of an iron bar through the head. Hist. Psychiatry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274-281 (1993)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517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859204-0172-7933-3978-882F9AF1DAF0}"/>
              </a:ext>
            </a:extLst>
          </p:cNvPr>
          <p:cNvSpPr txBox="1"/>
          <p:nvPr/>
        </p:nvSpPr>
        <p:spPr>
          <a:xfrm>
            <a:off x="158620" y="1698172"/>
            <a:ext cx="70819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Embodied explanations argue for glucose consumption.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Similar, neurophysiological explanations concern oxygen consumption.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Antagonistic activity of different brain networks is a strong alternative explanation.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53A52-A843-9FAF-CAB7-5D147C04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017" y="2421258"/>
            <a:ext cx="4725976" cy="4436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4DFBD-BF6E-474D-144C-D68BCF363DF6}"/>
              </a:ext>
            </a:extLst>
          </p:cNvPr>
          <p:cNvSpPr txBox="1"/>
          <p:nvPr/>
        </p:nvSpPr>
        <p:spPr>
          <a:xfrm>
            <a:off x="2174033" y="105252"/>
            <a:ext cx="82389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Executive control is effortful and resource demanding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BD657-EAC5-6BCA-1393-476ACBE9703D}"/>
              </a:ext>
            </a:extLst>
          </p:cNvPr>
          <p:cNvSpPr txBox="1"/>
          <p:nvPr/>
        </p:nvSpPr>
        <p:spPr>
          <a:xfrm>
            <a:off x="156714" y="1147312"/>
            <a:ext cx="8202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Saying words that begin with a letter (phonemic fluency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Sorting card cards into categories and adapting when the sort rule changes (Wisconsin Card Sort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Estimating the number of camels in the Netherlands (Cognitive Estimation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Alternating between two task requirements (Trail Making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Completing sentences with a final word that makes no sense (Hayling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Repeating a string of numbers in reverse order (Digit Span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Planning moves to achieve an end goal state (Towers of Hanoi)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Naming the color of ink that color-name words are written in, e.g., </a:t>
            </a:r>
            <a:r>
              <a:rPr lang="en-US" sz="2400" b="1" dirty="0">
                <a:solidFill>
                  <a:srgbClr val="0070C0"/>
                </a:solidFill>
              </a:rPr>
              <a:t>RED</a:t>
            </a:r>
            <a:r>
              <a:rPr lang="en-US" sz="2400" dirty="0"/>
              <a:t> (Stroop Task)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62B00-79D3-285D-4326-5E81D955E11D}"/>
              </a:ext>
            </a:extLst>
          </p:cNvPr>
          <p:cNvSpPr txBox="1"/>
          <p:nvPr/>
        </p:nvSpPr>
        <p:spPr>
          <a:xfrm>
            <a:off x="224286" y="78377"/>
            <a:ext cx="1064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commonly used tests of executive function</a:t>
            </a:r>
          </a:p>
        </p:txBody>
      </p:sp>
      <p:pic>
        <p:nvPicPr>
          <p:cNvPr id="1026" name="Picture 2" descr="🗣️ Speaking Head Emoji">
            <a:extLst>
              <a:ext uri="{FF2B5EF4-FFF2-40B4-BE49-F238E27FC236}">
                <a16:creationId xmlns:a16="http://schemas.microsoft.com/office/drawing/2014/main" id="{A7DF57C0-88F1-4E3A-27C2-7AFA1B5E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53" y="715081"/>
            <a:ext cx="2080404" cy="20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4EDE1-142B-A99B-500D-CE5B1F8B2861}"/>
              </a:ext>
            </a:extLst>
          </p:cNvPr>
          <p:cNvSpPr txBox="1"/>
          <p:nvPr/>
        </p:nvSpPr>
        <p:spPr>
          <a:xfrm>
            <a:off x="10164001" y="1675312"/>
            <a:ext cx="839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“fan”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F6D98-5318-8259-5322-B9FB2EE01CF4}"/>
              </a:ext>
            </a:extLst>
          </p:cNvPr>
          <p:cNvSpPr txBox="1"/>
          <p:nvPr/>
        </p:nvSpPr>
        <p:spPr>
          <a:xfrm>
            <a:off x="10356327" y="1323097"/>
            <a:ext cx="121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“family”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C031A-A3E1-65F3-D464-C4E6F780BE7D}"/>
              </a:ext>
            </a:extLst>
          </p:cNvPr>
          <p:cNvSpPr txBox="1"/>
          <p:nvPr/>
        </p:nvSpPr>
        <p:spPr>
          <a:xfrm>
            <a:off x="10570234" y="945913"/>
            <a:ext cx="865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“felt”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8593F-D661-9570-ADAA-534767A7094E}"/>
              </a:ext>
            </a:extLst>
          </p:cNvPr>
          <p:cNvSpPr txBox="1"/>
          <p:nvPr/>
        </p:nvSpPr>
        <p:spPr>
          <a:xfrm>
            <a:off x="10737817" y="553702"/>
            <a:ext cx="86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“flat”</a:t>
            </a:r>
          </a:p>
        </p:txBody>
      </p:sp>
    </p:spTree>
    <p:extLst>
      <p:ext uri="{BB962C8B-B14F-4D97-AF65-F5344CB8AC3E}">
        <p14:creationId xmlns:p14="http://schemas.microsoft.com/office/powerpoint/2010/main" val="45599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BD657-EAC5-6BCA-1393-476ACBE9703D}"/>
              </a:ext>
            </a:extLst>
          </p:cNvPr>
          <p:cNvSpPr txBox="1"/>
          <p:nvPr/>
        </p:nvSpPr>
        <p:spPr>
          <a:xfrm>
            <a:off x="156714" y="1147312"/>
            <a:ext cx="8202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Saying words that begin with a letter (phonemic fluency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Sorting card cards into categories and adapting when the sort rule changes (Wisconsin Card Sort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Estimating the number of camels in the Netherlands (Cognitive Estimation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Alternating between two task requirements (Trail Making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Completing sentences with a final word that makes no sense (Hayling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Repeating a string of numbers in reverse order (Digit Span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Planning moves to achieve an end goal state (Towers of Hanoi)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Naming the color of ink that color-name words are written in, e.g., </a:t>
            </a:r>
            <a:r>
              <a:rPr lang="en-US" sz="2400" b="1" dirty="0">
                <a:solidFill>
                  <a:srgbClr val="0070C0"/>
                </a:solidFill>
              </a:rPr>
              <a:t>RED</a:t>
            </a:r>
            <a:r>
              <a:rPr lang="en-US" sz="2400" dirty="0"/>
              <a:t> (Stroop Task)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DC4751-ACD6-DA16-687D-470767F96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046" y="907041"/>
            <a:ext cx="3219265" cy="1948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D3F83C-3291-F627-8BAD-F25385FEA566}"/>
              </a:ext>
            </a:extLst>
          </p:cNvPr>
          <p:cNvSpPr txBox="1"/>
          <p:nvPr/>
        </p:nvSpPr>
        <p:spPr>
          <a:xfrm>
            <a:off x="224286" y="78377"/>
            <a:ext cx="1169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commonly used methods of measuring of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2812108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2534</Words>
  <Application>Microsoft Office PowerPoint</Application>
  <PresentationFormat>Widescreen</PresentationFormat>
  <Paragraphs>205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 Theme</vt:lpstr>
      <vt:lpstr>Executive Function and Intelligent Goal-directed Behavior: Perspectives from Psychology, Neurology, and Computer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Executive function, as a cognitive skill, drives intelligent goal-directed behavior.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christopher Pluck</dc:creator>
  <cp:lastModifiedBy>Graham christopher Pluck</cp:lastModifiedBy>
  <cp:revision>60</cp:revision>
  <dcterms:created xsi:type="dcterms:W3CDTF">2022-09-24T09:56:32Z</dcterms:created>
  <dcterms:modified xsi:type="dcterms:W3CDTF">2022-09-27T06:07:17Z</dcterms:modified>
</cp:coreProperties>
</file>